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6" r:id="rId2"/>
    <p:sldId id="308" r:id="rId3"/>
    <p:sldId id="309" r:id="rId4"/>
    <p:sldId id="310" r:id="rId5"/>
    <p:sldId id="320" r:id="rId6"/>
    <p:sldId id="319" r:id="rId7"/>
    <p:sldId id="321" r:id="rId8"/>
    <p:sldId id="311" r:id="rId9"/>
    <p:sldId id="312" r:id="rId10"/>
    <p:sldId id="313" r:id="rId11"/>
    <p:sldId id="314" r:id="rId12"/>
    <p:sldId id="315" r:id="rId13"/>
    <p:sldId id="322" r:id="rId14"/>
    <p:sldId id="324" r:id="rId15"/>
    <p:sldId id="323" r:id="rId16"/>
    <p:sldId id="316" r:id="rId17"/>
    <p:sldId id="317" r:id="rId18"/>
    <p:sldId id="318" r:id="rId19"/>
    <p:sldId id="325" r:id="rId20"/>
    <p:sldId id="330" r:id="rId21"/>
    <p:sldId id="326" r:id="rId22"/>
    <p:sldId id="327" r:id="rId23"/>
    <p:sldId id="328" r:id="rId24"/>
    <p:sldId id="329" r:id="rId25"/>
    <p:sldId id="263" r:id="rId26"/>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4" autoAdjust="0"/>
    <p:restoredTop sz="96764" autoAdjust="0"/>
  </p:normalViewPr>
  <p:slideViewPr>
    <p:cSldViewPr snapToGrid="0">
      <p:cViewPr varScale="1">
        <p:scale>
          <a:sx n="128" d="100"/>
          <a:sy n="128" d="100"/>
        </p:scale>
        <p:origin x="1002" y="132"/>
      </p:cViewPr>
      <p:guideLst>
        <p:guide orient="horz" pos="2160"/>
        <p:guide pos="2880"/>
      </p:guideLst>
    </p:cSldViewPr>
  </p:slideViewPr>
  <p:notesTextViewPr>
    <p:cViewPr>
      <p:scale>
        <a:sx n="1" d="1"/>
        <a:sy n="1" d="1"/>
      </p:scale>
      <p:origin x="0" y="0"/>
    </p:cViewPr>
  </p:notesTextViewPr>
  <p:notesViewPr>
    <p:cSldViewPr snapToGrid="0">
      <p:cViewPr varScale="1">
        <p:scale>
          <a:sx n="77" d="100"/>
          <a:sy n="77" d="100"/>
        </p:scale>
        <p:origin x="-3954" y="-102"/>
      </p:cViewPr>
      <p:guideLst>
        <p:guide orient="horz" pos="3223"/>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4313" y="9721850"/>
            <a:ext cx="3078162" cy="511175"/>
          </a:xfrm>
          <a:prstGeom prst="rect">
            <a:avLst/>
          </a:prstGeom>
        </p:spPr>
        <p:txBody>
          <a:bodyPr vert="horz" lIns="91440" tIns="45720" rIns="91440" bIns="45720" rtlCol="0" anchor="b"/>
          <a:lstStyle>
            <a:lvl1pPr algn="r">
              <a:defRPr sz="1200"/>
            </a:lvl1pPr>
          </a:lstStyle>
          <a:p>
            <a:fld id="{307ACE0A-FE44-45EE-AE10-5EC459D5989C}" type="slidenum">
              <a:rPr lang="en-US" smtClean="0"/>
              <a:t>‹#›</a:t>
            </a:fld>
            <a:endParaRPr lang="en-US"/>
          </a:p>
        </p:txBody>
      </p:sp>
    </p:spTree>
    <p:extLst>
      <p:ext uri="{BB962C8B-B14F-4D97-AF65-F5344CB8AC3E}">
        <p14:creationId xmlns:p14="http://schemas.microsoft.com/office/powerpoint/2010/main" val="2117548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CD5DD568-1C6E-480E-A634-E71FF08D381B}" type="datetimeFigureOut">
              <a:rPr lang="en-US" smtClean="0"/>
              <a:t>1/20/2022</a:t>
            </a:fld>
            <a:endParaRPr lang="en-US"/>
          </a:p>
        </p:txBody>
      </p:sp>
      <p:sp>
        <p:nvSpPr>
          <p:cNvPr id="4" name="Slide Image Placeholder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A2E69C5-3B13-4A93-8CFF-00B4B755C3C2}" type="slidenum">
              <a:rPr lang="en-US" smtClean="0"/>
              <a:t>‹#›</a:t>
            </a:fld>
            <a:endParaRPr lang="en-US"/>
          </a:p>
        </p:txBody>
      </p:sp>
    </p:spTree>
    <p:extLst>
      <p:ext uri="{BB962C8B-B14F-4D97-AF65-F5344CB8AC3E}">
        <p14:creationId xmlns:p14="http://schemas.microsoft.com/office/powerpoint/2010/main" val="985784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E69C5-3B13-4A93-8CFF-00B4B755C3C2}" type="slidenum">
              <a:rPr lang="en-US" smtClean="0"/>
              <a:t>10</a:t>
            </a:fld>
            <a:endParaRPr lang="en-US"/>
          </a:p>
        </p:txBody>
      </p:sp>
    </p:spTree>
    <p:extLst>
      <p:ext uri="{BB962C8B-B14F-4D97-AF65-F5344CB8AC3E}">
        <p14:creationId xmlns:p14="http://schemas.microsoft.com/office/powerpoint/2010/main" val="356253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C9C04C-B32F-4528-8247-95E77F3D3275}" type="datetimeFigureOut">
              <a:rPr lang="en-US" smtClean="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256154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C9C04C-B32F-4528-8247-95E77F3D3275}" type="datetimeFigureOut">
              <a:rPr lang="en-US" smtClean="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1813300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C9C04C-B32F-4528-8247-95E77F3D3275}" type="datetimeFigureOut">
              <a:rPr lang="en-US" smtClean="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50076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5">
                    <a:lumMod val="75000"/>
                  </a:schemeClr>
                </a:solidFill>
                <a:effectLst>
                  <a:outerShdw blurRad="38100" dist="38100" dir="2700000" algn="tl">
                    <a:srgbClr val="000000">
                      <a:alpha val="43137"/>
                    </a:srgbClr>
                  </a:outerShdw>
                </a:effectLst>
                <a:latin typeface="Bahnschrift SemiBol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6C9C04C-B32F-4528-8247-95E77F3D3275}" type="datetimeFigureOut">
              <a:rPr lang="en-US" smtClean="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1330732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C9C04C-B32F-4528-8247-95E77F3D3275}" type="datetimeFigureOut">
              <a:rPr lang="en-US" smtClean="0"/>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1712601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C9C04C-B32F-4528-8247-95E77F3D3275}" type="datetimeFigureOut">
              <a:rPr lang="en-US" smtClean="0"/>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106766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C9C04C-B32F-4528-8247-95E77F3D3275}" type="datetimeFigureOut">
              <a:rPr lang="en-US" smtClean="0"/>
              <a:t>1/20/2022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270950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C9C04C-B32F-4528-8247-95E77F3D3275}" type="datetimeFigureOut">
              <a:rPr lang="en-US" smtClean="0"/>
              <a:t>1/20/2022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4004038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C9C04C-B32F-4528-8247-95E77F3D3275}" type="datetimeFigureOut">
              <a:rPr lang="en-US" smtClean="0"/>
              <a:t>1/20/2022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4105353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C9C04C-B32F-4528-8247-95E77F3D3275}" type="datetimeFigureOut">
              <a:rPr lang="en-US" smtClean="0"/>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420021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C9C04C-B32F-4528-8247-95E77F3D3275}" type="datetimeFigureOut">
              <a:rPr lang="en-US" smtClean="0"/>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3753717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9C04C-B32F-4528-8247-95E77F3D3275}" type="datetimeFigureOut">
              <a:rPr lang="en-US" smtClean="0"/>
              <a:t>1/20/2022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CEF74-91AA-4BA9-8376-388853AB2D18}" type="slidenum">
              <a:rPr lang="en-US" smtClean="0"/>
              <a:t>‹#›</a:t>
            </a:fld>
            <a:endParaRPr lang="en-US"/>
          </a:p>
        </p:txBody>
      </p:sp>
    </p:spTree>
    <p:extLst>
      <p:ext uri="{BB962C8B-B14F-4D97-AF65-F5344CB8AC3E}">
        <p14:creationId xmlns:p14="http://schemas.microsoft.com/office/powerpoint/2010/main" val="2017863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oz.com/google-algorithm-chang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C242-6E97-410B-A793-669A51FB760E}"/>
              </a:ext>
            </a:extLst>
          </p:cNvPr>
          <p:cNvSpPr>
            <a:spLocks noGrp="1"/>
          </p:cNvSpPr>
          <p:nvPr>
            <p:ph type="ctrTitle"/>
          </p:nvPr>
        </p:nvSpPr>
        <p:spPr/>
        <p:txBody>
          <a:bodyPr>
            <a:noAutofit/>
          </a:bodyPr>
          <a:lstStyle/>
          <a:p>
            <a:r>
              <a:rPr lang="en-US" sz="7200" b="1" dirty="0">
                <a:solidFill>
                  <a:schemeClr val="accent1">
                    <a:lumMod val="60000"/>
                    <a:lumOff val="40000"/>
                  </a:schemeClr>
                </a:solidFill>
                <a:latin typeface="Bahnschrift SemiBold" panose="020B0502040204020203" pitchFamily="34" charset="0"/>
              </a:rPr>
              <a:t>Search Engines</a:t>
            </a:r>
            <a:r>
              <a:rPr lang="th-TH" sz="7200" b="1" dirty="0">
                <a:solidFill>
                  <a:schemeClr val="accent1">
                    <a:lumMod val="60000"/>
                    <a:lumOff val="40000"/>
                  </a:schemeClr>
                </a:solidFill>
                <a:latin typeface="Bahnschrift SemiBold" panose="020B0502040204020203" pitchFamily="34" charset="0"/>
              </a:rPr>
              <a:t> </a:t>
            </a:r>
            <a:r>
              <a:rPr lang="en-US" sz="7200" b="1" dirty="0">
                <a:solidFill>
                  <a:schemeClr val="accent1">
                    <a:lumMod val="60000"/>
                    <a:lumOff val="40000"/>
                  </a:schemeClr>
                </a:solidFill>
                <a:latin typeface="Bahnschrift SemiBold" panose="020B0502040204020203" pitchFamily="34" charset="0"/>
              </a:rPr>
              <a:t>&amp; Online Auction</a:t>
            </a:r>
          </a:p>
        </p:txBody>
      </p:sp>
      <p:sp>
        <p:nvSpPr>
          <p:cNvPr id="3" name="Subtitle 2">
            <a:extLst>
              <a:ext uri="{FF2B5EF4-FFF2-40B4-BE49-F238E27FC236}">
                <a16:creationId xmlns:a16="http://schemas.microsoft.com/office/drawing/2014/main" id="{3D9ABAB2-E95D-468E-81EA-15088C9AC3E4}"/>
              </a:ext>
            </a:extLst>
          </p:cNvPr>
          <p:cNvSpPr>
            <a:spLocks noGrp="1"/>
          </p:cNvSpPr>
          <p:nvPr>
            <p:ph type="subTitle" idx="1"/>
          </p:nvPr>
        </p:nvSpPr>
        <p:spPr/>
        <p:txBody>
          <a:bodyPr/>
          <a:lstStyle/>
          <a:p>
            <a:r>
              <a:rPr lang="en-US" dirty="0" err="1"/>
              <a:t>Asst.Prof.Drusawin</a:t>
            </a:r>
            <a:r>
              <a:rPr lang="en-US" dirty="0"/>
              <a:t> </a:t>
            </a:r>
            <a:r>
              <a:rPr lang="en-US" dirty="0" err="1"/>
              <a:t>Vongpramate</a:t>
            </a:r>
            <a:endParaRPr lang="en-US" dirty="0"/>
          </a:p>
          <a:p>
            <a:r>
              <a:rPr lang="en-US" dirty="0"/>
              <a:t>Information Technology</a:t>
            </a:r>
          </a:p>
          <a:p>
            <a:r>
              <a:rPr lang="en-US" dirty="0"/>
              <a:t>Science, BRU</a:t>
            </a:r>
          </a:p>
        </p:txBody>
      </p:sp>
    </p:spTree>
    <p:extLst>
      <p:ext uri="{BB962C8B-B14F-4D97-AF65-F5344CB8AC3E}">
        <p14:creationId xmlns:p14="http://schemas.microsoft.com/office/powerpoint/2010/main" val="294449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Crawl Errors</a:t>
            </a:r>
          </a:p>
        </p:txBody>
      </p:sp>
      <p:sp>
        <p:nvSpPr>
          <p:cNvPr id="3" name="Content Placeholder 2"/>
          <p:cNvSpPr>
            <a:spLocks noGrp="1"/>
          </p:cNvSpPr>
          <p:nvPr>
            <p:ph idx="1"/>
          </p:nvPr>
        </p:nvSpPr>
        <p:spPr/>
        <p:txBody>
          <a:bodyPr/>
          <a:lstStyle/>
          <a:p>
            <a:pPr marL="0" indent="0">
              <a:buNone/>
            </a:pPr>
            <a:r>
              <a:rPr lang="en-US" dirty="0"/>
              <a:t>	In the process of crawling the URLs on site, a crawler may encounter errors. Server log files can also show you this, as well as a treasure trove of other information such as crawl frequency, but because accessing and dissecting server log files is a more advanced tactic.</a:t>
            </a:r>
          </a:p>
        </p:txBody>
      </p:sp>
      <p:pic>
        <p:nvPicPr>
          <p:cNvPr id="3074" name="Picture 2" descr="C:\Users\BRU\Desktop\crawl_erro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185" y="4312772"/>
            <a:ext cx="4009416" cy="225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2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Crawl Errors</a:t>
            </a:r>
          </a:p>
        </p:txBody>
      </p:sp>
      <p:sp>
        <p:nvSpPr>
          <p:cNvPr id="3" name="Content Placeholder 2"/>
          <p:cNvSpPr>
            <a:spLocks noGrp="1"/>
          </p:cNvSpPr>
          <p:nvPr>
            <p:ph idx="1"/>
          </p:nvPr>
        </p:nvSpPr>
        <p:spPr/>
        <p:txBody>
          <a:bodyPr/>
          <a:lstStyle/>
          <a:p>
            <a:r>
              <a:rPr lang="en-US" b="1" dirty="0">
                <a:solidFill>
                  <a:srgbClr val="0070C0"/>
                </a:solidFill>
              </a:rPr>
              <a:t>4xx Codes: </a:t>
            </a:r>
            <a:r>
              <a:rPr lang="en-US" dirty="0"/>
              <a:t>When search engine crawlers can’t access your content due to a </a:t>
            </a:r>
            <a:r>
              <a:rPr lang="en-US" b="1" dirty="0">
                <a:solidFill>
                  <a:srgbClr val="FF0000"/>
                </a:solidFill>
              </a:rPr>
              <a:t>client</a:t>
            </a:r>
            <a:r>
              <a:rPr lang="en-US" b="1" dirty="0"/>
              <a:t> </a:t>
            </a:r>
            <a:r>
              <a:rPr lang="en-US" dirty="0"/>
              <a:t>error</a:t>
            </a:r>
          </a:p>
          <a:p>
            <a:endParaRPr lang="en-US" dirty="0"/>
          </a:p>
          <a:p>
            <a:r>
              <a:rPr lang="en-US" b="1" dirty="0">
                <a:solidFill>
                  <a:srgbClr val="0070C0"/>
                </a:solidFill>
              </a:rPr>
              <a:t>5xx Codes: </a:t>
            </a:r>
            <a:r>
              <a:rPr lang="en-US" dirty="0"/>
              <a:t>When search engine crawlers can’t access your content due to a </a:t>
            </a:r>
            <a:r>
              <a:rPr lang="en-US" b="1" dirty="0">
                <a:solidFill>
                  <a:srgbClr val="FF0000"/>
                </a:solidFill>
              </a:rPr>
              <a:t>server</a:t>
            </a:r>
            <a:r>
              <a:rPr lang="en-US" dirty="0"/>
              <a:t> error</a:t>
            </a:r>
          </a:p>
          <a:p>
            <a:endParaRPr lang="en-US" dirty="0"/>
          </a:p>
        </p:txBody>
      </p:sp>
      <p:pic>
        <p:nvPicPr>
          <p:cNvPr id="2050" name="Picture 2" descr="C:\Users\BRU\Desktop\Error-Page-yang-Sering-Terjadi-Saat-Mengakses-Website-Google-Error-Page.png"/>
          <p:cNvPicPr>
            <a:picLocks noChangeAspect="1" noChangeArrowheads="1"/>
          </p:cNvPicPr>
          <p:nvPr/>
        </p:nvPicPr>
        <p:blipFill rotWithShape="1">
          <a:blip r:embed="rId2">
            <a:extLst>
              <a:ext uri="{28A0092B-C50C-407E-A947-70E740481C1C}">
                <a14:useLocalDpi xmlns:a14="http://schemas.microsoft.com/office/drawing/2010/main" val="0"/>
              </a:ext>
            </a:extLst>
          </a:blip>
          <a:srcRect l="9684" t="13661" r="12516" b="29363"/>
          <a:stretch/>
        </p:blipFill>
        <p:spPr bwMode="auto">
          <a:xfrm>
            <a:off x="1663700" y="4216400"/>
            <a:ext cx="59309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29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pPr marL="0" indent="0">
              <a:buNone/>
            </a:pPr>
            <a:r>
              <a:rPr lang="en-US" dirty="0"/>
              <a:t>	The index is where your discovered pages are stored. After a crawler finds a page, the search engine renders it just like a browser would. In the process of doing so, the search engine analyzes that page's contents. All of that information is stored in its index.</a:t>
            </a:r>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451" t="9124" r="17340" b="9124"/>
          <a:stretch/>
        </p:blipFill>
        <p:spPr bwMode="auto">
          <a:xfrm>
            <a:off x="2656839" y="3977946"/>
            <a:ext cx="4787899" cy="2660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1874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	Search engines have always wanted the same thing: to provide useful answers to searcher’s questions in the most helpful formats. If that’s true, then why does it appear that </a:t>
            </a:r>
            <a:r>
              <a:rPr lang="en-US" b="1" dirty="0">
                <a:solidFill>
                  <a:srgbClr val="FF0000"/>
                </a:solidFill>
              </a:rPr>
              <a:t>SEO</a:t>
            </a:r>
            <a:r>
              <a:rPr lang="en-US" dirty="0">
                <a:solidFill>
                  <a:srgbClr val="FF0000"/>
                </a:solidFill>
              </a:rPr>
              <a:t> </a:t>
            </a:r>
            <a:r>
              <a:rPr lang="en-US" b="1" dirty="0">
                <a:solidFill>
                  <a:srgbClr val="FF0000"/>
                </a:solidFill>
              </a:rPr>
              <a:t>(Search Engine Optimization) </a:t>
            </a:r>
            <a:r>
              <a:rPr lang="en-US" dirty="0"/>
              <a:t>is different now than in years past?</a:t>
            </a:r>
          </a:p>
          <a:p>
            <a:endParaRPr lang="en-US" dirty="0"/>
          </a:p>
          <a:p>
            <a:endParaRPr lang="en-US" dirty="0"/>
          </a:p>
          <a:p>
            <a:endParaRPr lang="en-US" dirty="0"/>
          </a:p>
          <a:p>
            <a:endParaRPr lang="en-US" dirty="0"/>
          </a:p>
          <a:p>
            <a:endParaRPr lang="en-US" dirty="0"/>
          </a:p>
          <a:p>
            <a:endParaRPr lang="en-US" dirty="0"/>
          </a:p>
          <a:p>
            <a:pPr marL="0" indent="0">
              <a:buNone/>
            </a:pPr>
            <a:r>
              <a:rPr lang="en-US" dirty="0">
                <a:hlinkClick r:id="rId2"/>
              </a:rPr>
              <a:t>https://moz.com/google-algorithm-change</a:t>
            </a:r>
            <a:endParaRPr lang="en-US" dirty="0"/>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79" t="46622" r="38731" b="9824"/>
          <a:stretch/>
        </p:blipFill>
        <p:spPr bwMode="auto">
          <a:xfrm>
            <a:off x="2325625" y="3465957"/>
            <a:ext cx="4427220" cy="2213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356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4954" t="23402" r="38927" b="758"/>
          <a:stretch/>
        </p:blipFill>
        <p:spPr bwMode="auto">
          <a:xfrm>
            <a:off x="1076324" y="123826"/>
            <a:ext cx="7509291" cy="6505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7344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706" t="30046" r="27432" b="7550"/>
          <a:stretch/>
        </p:blipFill>
        <p:spPr bwMode="auto">
          <a:xfrm>
            <a:off x="428624" y="180974"/>
            <a:ext cx="8565455" cy="627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2664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D6D289-583F-4CF5-A0C3-E57DA8CC0FD4}"/>
              </a:ext>
            </a:extLst>
          </p:cNvPr>
          <p:cNvPicPr>
            <a:picLocks noChangeAspect="1"/>
          </p:cNvPicPr>
          <p:nvPr/>
        </p:nvPicPr>
        <p:blipFill>
          <a:blip r:embed="rId2"/>
          <a:stretch>
            <a:fillRect/>
          </a:stretch>
        </p:blipFill>
        <p:spPr>
          <a:xfrm>
            <a:off x="0" y="543170"/>
            <a:ext cx="9144000" cy="2276155"/>
          </a:xfrm>
          <a:prstGeom prst="rect">
            <a:avLst/>
          </a:prstGeom>
        </p:spPr>
      </p:pic>
      <p:pic>
        <p:nvPicPr>
          <p:cNvPr id="4" name="Picture 3">
            <a:extLst>
              <a:ext uri="{FF2B5EF4-FFF2-40B4-BE49-F238E27FC236}">
                <a16:creationId xmlns:a16="http://schemas.microsoft.com/office/drawing/2014/main" id="{F80D4B19-F0AD-41EE-BEF3-77E8BB1D5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30" y="3429000"/>
            <a:ext cx="4314402" cy="2416065"/>
          </a:xfrm>
          <a:prstGeom prst="rect">
            <a:avLst/>
          </a:prstGeom>
        </p:spPr>
      </p:pic>
      <p:pic>
        <p:nvPicPr>
          <p:cNvPr id="6" name="Picture 5">
            <a:extLst>
              <a:ext uri="{FF2B5EF4-FFF2-40B4-BE49-F238E27FC236}">
                <a16:creationId xmlns:a16="http://schemas.microsoft.com/office/drawing/2014/main" id="{0C72C326-A5F3-48B0-9A52-F70B5E946AB2}"/>
              </a:ext>
            </a:extLst>
          </p:cNvPr>
          <p:cNvPicPr>
            <a:picLocks noChangeAspect="1"/>
          </p:cNvPicPr>
          <p:nvPr/>
        </p:nvPicPr>
        <p:blipFill rotWithShape="1">
          <a:blip r:embed="rId4">
            <a:extLst>
              <a:ext uri="{28A0092B-C50C-407E-A947-70E740481C1C}">
                <a14:useLocalDpi xmlns:a14="http://schemas.microsoft.com/office/drawing/2010/main" val="0"/>
              </a:ext>
            </a:extLst>
          </a:blip>
          <a:srcRect b="8264"/>
          <a:stretch/>
        </p:blipFill>
        <p:spPr>
          <a:xfrm>
            <a:off x="5234151" y="2982400"/>
            <a:ext cx="3086516" cy="3620889"/>
          </a:xfrm>
          <a:prstGeom prst="rect">
            <a:avLst/>
          </a:prstGeom>
        </p:spPr>
      </p:pic>
    </p:spTree>
    <p:extLst>
      <p:ext uri="{BB962C8B-B14F-4D97-AF65-F5344CB8AC3E}">
        <p14:creationId xmlns:p14="http://schemas.microsoft.com/office/powerpoint/2010/main" val="1081352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Removed pages from index</a:t>
            </a:r>
          </a:p>
        </p:txBody>
      </p:sp>
      <p:sp>
        <p:nvSpPr>
          <p:cNvPr id="3" name="Content Placeholder 2"/>
          <p:cNvSpPr>
            <a:spLocks noGrp="1"/>
          </p:cNvSpPr>
          <p:nvPr>
            <p:ph idx="1"/>
          </p:nvPr>
        </p:nvSpPr>
        <p:spPr/>
        <p:txBody>
          <a:bodyPr>
            <a:normAutofit/>
          </a:bodyPr>
          <a:lstStyle/>
          <a:p>
            <a:r>
              <a:rPr lang="en-US" dirty="0"/>
              <a:t>The URL is returning a "not found" error (4XX) or server error (5XX) – This could be accidental (the page was moved and a 301 redirect was not set up) or intentional (the page was deleted and 404ed in order to get it removed from the index)</a:t>
            </a:r>
          </a:p>
          <a:p>
            <a:r>
              <a:rPr lang="en-US" dirty="0"/>
              <a:t>The URL had a </a:t>
            </a:r>
            <a:r>
              <a:rPr lang="en-US" b="1" dirty="0" err="1">
                <a:solidFill>
                  <a:srgbClr val="FF0000"/>
                </a:solidFill>
              </a:rPr>
              <a:t>noindex</a:t>
            </a:r>
            <a:r>
              <a:rPr lang="en-US" b="1" dirty="0">
                <a:solidFill>
                  <a:srgbClr val="FF0000"/>
                </a:solidFill>
              </a:rPr>
              <a:t> </a:t>
            </a:r>
            <a:r>
              <a:rPr lang="en-US" dirty="0"/>
              <a:t>meta tag added – This tag can be added by site owners to instruct the search engine to omit the page from its index.</a:t>
            </a:r>
          </a:p>
        </p:txBody>
      </p:sp>
    </p:spTree>
    <p:extLst>
      <p:ext uri="{BB962C8B-B14F-4D97-AF65-F5344CB8AC3E}">
        <p14:creationId xmlns:p14="http://schemas.microsoft.com/office/powerpoint/2010/main" val="2640287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Removed pages from index</a:t>
            </a:r>
          </a:p>
        </p:txBody>
      </p:sp>
      <p:sp>
        <p:nvSpPr>
          <p:cNvPr id="3" name="Content Placeholder 2"/>
          <p:cNvSpPr>
            <a:spLocks noGrp="1"/>
          </p:cNvSpPr>
          <p:nvPr>
            <p:ph idx="1"/>
          </p:nvPr>
        </p:nvSpPr>
        <p:spPr/>
        <p:txBody>
          <a:bodyPr/>
          <a:lstStyle/>
          <a:p>
            <a:r>
              <a:rPr lang="en-US" dirty="0"/>
              <a:t>The URL has been manually penalized for violating the search engine’s Webmaster Guidelines and, as a result, was removed from the index.</a:t>
            </a:r>
          </a:p>
          <a:p>
            <a:r>
              <a:rPr lang="en-US" dirty="0"/>
              <a:t>The URL has been blocked from crawling with the addition of a password required before visitors can access the page.</a:t>
            </a:r>
          </a:p>
          <a:p>
            <a:endParaRPr lang="en-US" dirty="0"/>
          </a:p>
        </p:txBody>
      </p:sp>
    </p:spTree>
    <p:extLst>
      <p:ext uri="{BB962C8B-B14F-4D97-AF65-F5344CB8AC3E}">
        <p14:creationId xmlns:p14="http://schemas.microsoft.com/office/powerpoint/2010/main" val="3382996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Auction</a:t>
            </a:r>
          </a:p>
        </p:txBody>
      </p:sp>
      <p:sp>
        <p:nvSpPr>
          <p:cNvPr id="3" name="Content Placeholder 2"/>
          <p:cNvSpPr>
            <a:spLocks noGrp="1"/>
          </p:cNvSpPr>
          <p:nvPr>
            <p:ph idx="1"/>
          </p:nvPr>
        </p:nvSpPr>
        <p:spPr/>
        <p:txBody>
          <a:bodyPr/>
          <a:lstStyle/>
          <a:p>
            <a:pPr marL="0" indent="0">
              <a:buNone/>
            </a:pPr>
            <a:r>
              <a:rPr lang="en-US" dirty="0"/>
              <a:t>	An online auction is an auction which is held over the internet. Online auctions come in many different formats, but most popularly they are ascending English auctions, descending Dutch auctions, first-price sealed-bid, </a:t>
            </a:r>
            <a:r>
              <a:rPr lang="en-US" dirty="0" err="1"/>
              <a:t>Vickrey</a:t>
            </a:r>
            <a:r>
              <a:rPr lang="en-US" dirty="0"/>
              <a:t> auctions, or sometimes even a combination of multiple auctions, taking elements of one and forging them with another. </a:t>
            </a:r>
          </a:p>
        </p:txBody>
      </p:sp>
    </p:spTree>
    <p:extLst>
      <p:ext uri="{BB962C8B-B14F-4D97-AF65-F5344CB8AC3E}">
        <p14:creationId xmlns:p14="http://schemas.microsoft.com/office/powerpoint/2010/main" val="1837974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Engines</a:t>
            </a:r>
          </a:p>
        </p:txBody>
      </p:sp>
      <p:sp>
        <p:nvSpPr>
          <p:cNvPr id="3" name="Content Placeholder 2"/>
          <p:cNvSpPr>
            <a:spLocks noGrp="1"/>
          </p:cNvSpPr>
          <p:nvPr>
            <p:ph idx="1"/>
          </p:nvPr>
        </p:nvSpPr>
        <p:spPr>
          <a:xfrm>
            <a:off x="628650" y="1825624"/>
            <a:ext cx="7886700" cy="4708525"/>
          </a:xfrm>
        </p:spPr>
        <p:txBody>
          <a:bodyPr>
            <a:normAutofit/>
          </a:bodyPr>
          <a:lstStyle/>
          <a:p>
            <a:r>
              <a:rPr lang="en-US" b="1" dirty="0">
                <a:solidFill>
                  <a:srgbClr val="FF0000"/>
                </a:solidFill>
              </a:rPr>
              <a:t>Crawl: </a:t>
            </a:r>
            <a:r>
              <a:rPr lang="en-US" dirty="0"/>
              <a:t>Scour the Internet for content, looking over the code/content for each URL they find.</a:t>
            </a:r>
          </a:p>
          <a:p>
            <a:r>
              <a:rPr lang="en-US" b="1" dirty="0">
                <a:solidFill>
                  <a:srgbClr val="FF0000"/>
                </a:solidFill>
              </a:rPr>
              <a:t>Index: </a:t>
            </a:r>
            <a:r>
              <a:rPr lang="en-US" dirty="0"/>
              <a:t>Store and organize the content found during the crawling process. Once a page is in the index, it’s in the running to be displayed as a result to relevant queries.</a:t>
            </a:r>
          </a:p>
          <a:p>
            <a:r>
              <a:rPr lang="en-US" b="1" dirty="0">
                <a:solidFill>
                  <a:srgbClr val="FF0000"/>
                </a:solidFill>
              </a:rPr>
              <a:t>Rank: </a:t>
            </a:r>
            <a:r>
              <a:rPr lang="en-US" dirty="0"/>
              <a:t>Provide the pieces of content that will best answer a searcher's query, which means that results are ordered by most relevant to least relevant</a:t>
            </a:r>
            <a:endParaRPr lang="th-TH" dirty="0"/>
          </a:p>
          <a:p>
            <a:pPr marL="0" indent="0">
              <a:buNone/>
            </a:pPr>
            <a:r>
              <a:rPr lang="en-US" sz="1900" dirty="0">
                <a:solidFill>
                  <a:schemeClr val="bg1">
                    <a:lumMod val="50000"/>
                  </a:schemeClr>
                </a:solidFill>
              </a:rPr>
              <a:t>Ref : https://moz.com/beginners-guide-to-seo/how-search-engines-operate</a:t>
            </a:r>
            <a:endParaRPr lang="th-TH" sz="1900" dirty="0">
              <a:solidFill>
                <a:schemeClr val="bg1">
                  <a:lumMod val="50000"/>
                </a:schemeClr>
              </a:solidFill>
            </a:endParaRPr>
          </a:p>
        </p:txBody>
      </p:sp>
    </p:spTree>
    <p:extLst>
      <p:ext uri="{BB962C8B-B14F-4D97-AF65-F5344CB8AC3E}">
        <p14:creationId xmlns:p14="http://schemas.microsoft.com/office/powerpoint/2010/main" val="2820372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BDCEF5-AAC1-4054-99C8-13268B928A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991" y="319112"/>
            <a:ext cx="7563422" cy="6306791"/>
          </a:xfrm>
        </p:spPr>
      </p:pic>
    </p:spTree>
    <p:extLst>
      <p:ext uri="{BB962C8B-B14F-4D97-AF65-F5344CB8AC3E}">
        <p14:creationId xmlns:p14="http://schemas.microsoft.com/office/powerpoint/2010/main" val="3902956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3" name="Content Placeholder 2"/>
          <p:cNvSpPr>
            <a:spLocks noGrp="1"/>
          </p:cNvSpPr>
          <p:nvPr>
            <p:ph idx="1"/>
          </p:nvPr>
        </p:nvSpPr>
        <p:spPr/>
        <p:txBody>
          <a:bodyPr>
            <a:normAutofit/>
          </a:bodyPr>
          <a:lstStyle/>
          <a:p>
            <a:r>
              <a:rPr lang="en-US" dirty="0"/>
              <a:t>English auctions (max price)</a:t>
            </a:r>
            <a:r>
              <a:rPr lang="th-TH" dirty="0"/>
              <a:t> </a:t>
            </a:r>
            <a:r>
              <a:rPr lang="en-US" dirty="0"/>
              <a:t>/</a:t>
            </a:r>
            <a:r>
              <a:rPr lang="th-TH" dirty="0"/>
              <a:t> </a:t>
            </a:r>
            <a:r>
              <a:rPr lang="en-US" dirty="0"/>
              <a:t>Forward Auction </a:t>
            </a:r>
            <a:r>
              <a:rPr lang="en-US" dirty="0">
                <a:solidFill>
                  <a:srgbClr val="FF0000"/>
                </a:solidFill>
              </a:rPr>
              <a:t>[Sale]</a:t>
            </a:r>
            <a:endParaRPr lang="th-TH" dirty="0">
              <a:solidFill>
                <a:srgbClr val="FF0000"/>
              </a:solidFill>
            </a:endParaRPr>
          </a:p>
          <a:p>
            <a:r>
              <a:rPr lang="en-US" dirty="0"/>
              <a:t>Dutch auctions (up-down) </a:t>
            </a:r>
            <a:r>
              <a:rPr lang="en-US" dirty="0">
                <a:solidFill>
                  <a:srgbClr val="FF0000"/>
                </a:solidFill>
              </a:rPr>
              <a:t>[Buy]</a:t>
            </a:r>
          </a:p>
          <a:p>
            <a:r>
              <a:rPr lang="en-US" dirty="0"/>
              <a:t>First-price sealed-bid</a:t>
            </a:r>
          </a:p>
          <a:p>
            <a:r>
              <a:rPr lang="en-US" dirty="0" err="1"/>
              <a:t>Vickrey</a:t>
            </a:r>
            <a:r>
              <a:rPr lang="en-US" dirty="0"/>
              <a:t> auction (Second Price sealed)</a:t>
            </a:r>
          </a:p>
          <a:p>
            <a:r>
              <a:rPr lang="en-US" dirty="0"/>
              <a:t>Reverse auction (Lowest price)</a:t>
            </a:r>
          </a:p>
          <a:p>
            <a:r>
              <a:rPr lang="en-US" dirty="0"/>
              <a:t>Bidding fee auction</a:t>
            </a:r>
          </a:p>
        </p:txBody>
      </p:sp>
    </p:spTree>
    <p:extLst>
      <p:ext uri="{BB962C8B-B14F-4D97-AF65-F5344CB8AC3E}">
        <p14:creationId xmlns:p14="http://schemas.microsoft.com/office/powerpoint/2010/main" val="362642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a:t>
            </a:r>
          </a:p>
        </p:txBody>
      </p:sp>
      <p:sp>
        <p:nvSpPr>
          <p:cNvPr id="3" name="Content Placeholder 2"/>
          <p:cNvSpPr>
            <a:spLocks noGrp="1"/>
          </p:cNvSpPr>
          <p:nvPr>
            <p:ph idx="1"/>
          </p:nvPr>
        </p:nvSpPr>
        <p:spPr>
          <a:xfrm>
            <a:off x="718591" y="1717674"/>
            <a:ext cx="7886700" cy="4775200"/>
          </a:xfrm>
        </p:spPr>
        <p:txBody>
          <a:bodyPr>
            <a:normAutofit fontScale="92500" lnSpcReduction="20000"/>
          </a:bodyPr>
          <a:lstStyle/>
          <a:p>
            <a:r>
              <a:rPr lang="en-US" b="1" dirty="0">
                <a:solidFill>
                  <a:srgbClr val="FF0000"/>
                </a:solidFill>
              </a:rPr>
              <a:t>Common-value model</a:t>
            </a:r>
          </a:p>
          <a:p>
            <a:pPr marL="0" indent="0">
              <a:buNone/>
            </a:pPr>
            <a:r>
              <a:rPr lang="en-US" dirty="0"/>
              <a:t>	In this model all individual bidders have different information about the actual value of the object even though the value is known to every bidder. In this situation bidders typically change their estimates of the value according to the information they get from the behavior of the people they bid against.</a:t>
            </a:r>
          </a:p>
          <a:p>
            <a:pPr marL="0" indent="0">
              <a:buNone/>
            </a:pPr>
            <a:endParaRPr lang="en-US" b="1" dirty="0"/>
          </a:p>
          <a:p>
            <a:r>
              <a:rPr lang="en-US" b="1" dirty="0">
                <a:solidFill>
                  <a:srgbClr val="FF0000"/>
                </a:solidFill>
              </a:rPr>
              <a:t>Private-value model</a:t>
            </a:r>
          </a:p>
          <a:p>
            <a:pPr marL="0" indent="0">
              <a:buNone/>
            </a:pPr>
            <a:r>
              <a:rPr lang="en-US" dirty="0"/>
              <a:t>	In this model information from the competitors is not taken into account when estimating the actual value of the object. In these models, each bidder gets a private signal, and the value to the bidder is a function of all signals.</a:t>
            </a:r>
          </a:p>
        </p:txBody>
      </p:sp>
    </p:spTree>
    <p:extLst>
      <p:ext uri="{BB962C8B-B14F-4D97-AF65-F5344CB8AC3E}">
        <p14:creationId xmlns:p14="http://schemas.microsoft.com/office/powerpoint/2010/main" val="3297187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Auction Sites 2021</a:t>
            </a:r>
          </a:p>
        </p:txBody>
      </p:sp>
      <p:sp>
        <p:nvSpPr>
          <p:cNvPr id="3" name="Content Placeholder 2"/>
          <p:cNvSpPr>
            <a:spLocks noGrp="1"/>
          </p:cNvSpPr>
          <p:nvPr>
            <p:ph idx="1"/>
          </p:nvPr>
        </p:nvSpPr>
        <p:spPr>
          <a:xfrm>
            <a:off x="628650" y="1825625"/>
            <a:ext cx="3514725" cy="4351338"/>
          </a:xfrm>
        </p:spPr>
        <p:txBody>
          <a:bodyPr/>
          <a:lstStyle/>
          <a:p>
            <a:r>
              <a:rPr lang="en-US" dirty="0"/>
              <a:t>eBay</a:t>
            </a:r>
          </a:p>
          <a:p>
            <a:r>
              <a:rPr lang="en-US" dirty="0"/>
              <a:t>Auction.com</a:t>
            </a:r>
          </a:p>
          <a:p>
            <a:r>
              <a:rPr lang="en-US" dirty="0"/>
              <a:t>Copart</a:t>
            </a:r>
          </a:p>
          <a:p>
            <a:r>
              <a:rPr lang="en-US" dirty="0" err="1"/>
              <a:t>BidSpotter</a:t>
            </a:r>
            <a:endParaRPr lang="en-US" dirty="0"/>
          </a:p>
          <a:p>
            <a:r>
              <a:rPr lang="en-US" dirty="0"/>
              <a:t>Sotheby’s</a:t>
            </a:r>
          </a:p>
          <a:p>
            <a:r>
              <a:rPr lang="en-US" dirty="0"/>
              <a:t>GSA Auctions</a:t>
            </a:r>
          </a:p>
          <a:p>
            <a:endParaRPr lang="en-US" dirty="0"/>
          </a:p>
        </p:txBody>
      </p:sp>
      <p:sp>
        <p:nvSpPr>
          <p:cNvPr id="4" name="Content Placeholder 2"/>
          <p:cNvSpPr txBox="1">
            <a:spLocks/>
          </p:cNvSpPr>
          <p:nvPr/>
        </p:nvSpPr>
        <p:spPr>
          <a:xfrm>
            <a:off x="4743449" y="1863725"/>
            <a:ext cx="3514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0" indent="0">
              <a:buNone/>
            </a:pPr>
            <a:endParaRPr lang="en-US" sz="7200" dirty="0"/>
          </a:p>
        </p:txBody>
      </p:sp>
      <p:pic>
        <p:nvPicPr>
          <p:cNvPr id="14340" name="Picture 4" descr="C:\Users\BRU\Desktop\ebay-8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651" y="1993681"/>
            <a:ext cx="5091642"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874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 t="15818" r="28607" b="1472"/>
          <a:stretch/>
        </p:blipFill>
        <p:spPr bwMode="auto">
          <a:xfrm>
            <a:off x="886968" y="137160"/>
            <a:ext cx="7534656" cy="6589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132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FBFE7-27B8-4C02-B2E5-003896918B32}"/>
              </a:ext>
            </a:extLst>
          </p:cNvPr>
          <p:cNvSpPr>
            <a:spLocks noGrp="1"/>
          </p:cNvSpPr>
          <p:nvPr>
            <p:ph type="title"/>
          </p:nvPr>
        </p:nvSpPr>
        <p:spPr>
          <a:xfrm>
            <a:off x="628650" y="2766218"/>
            <a:ext cx="7886700" cy="1325563"/>
          </a:xfrm>
        </p:spPr>
        <p:txBody>
          <a:bodyPr/>
          <a:lstStyle/>
          <a:p>
            <a:pPr algn="ctr"/>
            <a:r>
              <a:rPr lang="en-US" b="1" dirty="0">
                <a:solidFill>
                  <a:srgbClr val="FF0000"/>
                </a:solidFill>
              </a:rPr>
              <a:t>Q</a:t>
            </a:r>
            <a:r>
              <a:rPr lang="en-US" b="1" dirty="0"/>
              <a:t> &amp; </a:t>
            </a:r>
            <a:r>
              <a:rPr lang="en-US" b="1" dirty="0">
                <a:solidFill>
                  <a:schemeClr val="accent1">
                    <a:lumMod val="60000"/>
                    <a:lumOff val="40000"/>
                  </a:schemeClr>
                </a:solidFill>
              </a:rPr>
              <a:t>A</a:t>
            </a:r>
          </a:p>
        </p:txBody>
      </p:sp>
    </p:spTree>
    <p:extLst>
      <p:ext uri="{BB962C8B-B14F-4D97-AF65-F5344CB8AC3E}">
        <p14:creationId xmlns:p14="http://schemas.microsoft.com/office/powerpoint/2010/main" val="1229534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Crawling</a:t>
            </a:r>
          </a:p>
        </p:txBody>
      </p:sp>
      <p:sp>
        <p:nvSpPr>
          <p:cNvPr id="4" name="AutoShape 2" descr="Search engine robots, also called spiders, crawl from page to page to find new and updated cont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4534" t="8410" r="16069" b="7921"/>
          <a:stretch/>
        </p:blipFill>
        <p:spPr bwMode="auto">
          <a:xfrm>
            <a:off x="688975" y="1993900"/>
            <a:ext cx="806132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7954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Crawling</a:t>
            </a:r>
          </a:p>
        </p:txBody>
      </p:sp>
      <p:sp>
        <p:nvSpPr>
          <p:cNvPr id="3" name="Content Placeholder 2"/>
          <p:cNvSpPr>
            <a:spLocks noGrp="1"/>
          </p:cNvSpPr>
          <p:nvPr>
            <p:ph idx="1"/>
          </p:nvPr>
        </p:nvSpPr>
        <p:spPr>
          <a:xfrm>
            <a:off x="628650" y="1825625"/>
            <a:ext cx="7886700" cy="1752094"/>
          </a:xfrm>
        </p:spPr>
        <p:txBody>
          <a:bodyPr/>
          <a:lstStyle/>
          <a:p>
            <a:pPr marL="0" indent="0">
              <a:buNone/>
            </a:pPr>
            <a:r>
              <a:rPr lang="th-TH" dirty="0"/>
              <a:t>	</a:t>
            </a:r>
            <a:r>
              <a:rPr lang="en-US" dirty="0"/>
              <a:t>One way to check indexed pages is "</a:t>
            </a:r>
            <a:r>
              <a:rPr lang="en-US" b="1" dirty="0" err="1">
                <a:solidFill>
                  <a:srgbClr val="FF0000"/>
                </a:solidFill>
              </a:rPr>
              <a:t>site:yourdomain.com</a:t>
            </a:r>
            <a:r>
              <a:rPr lang="en-US" dirty="0"/>
              <a:t>", an advanced search operator. This will return results Google has in its index for the site specified:</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39" t="36403" r="40640" b="15277"/>
          <a:stretch/>
        </p:blipFill>
        <p:spPr bwMode="auto">
          <a:xfrm>
            <a:off x="1847850" y="3577719"/>
            <a:ext cx="5372100" cy="312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2333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a:t>
            </a:r>
          </a:p>
        </p:txBody>
      </p:sp>
      <p:sp>
        <p:nvSpPr>
          <p:cNvPr id="3" name="Content Placeholder 2"/>
          <p:cNvSpPr>
            <a:spLocks noGrp="1"/>
          </p:cNvSpPr>
          <p:nvPr>
            <p:ph idx="1"/>
          </p:nvPr>
        </p:nvSpPr>
        <p:spPr/>
        <p:txBody>
          <a:bodyPr/>
          <a:lstStyle/>
          <a:p>
            <a:pPr marL="0" indent="0">
              <a:buNone/>
            </a:pPr>
            <a:r>
              <a:rPr lang="en-US" dirty="0"/>
              <a:t>	Meta directives (or "meta tags") are instructions you can give to search engines regarding how you want your web page to be treated.</a:t>
            </a:r>
          </a:p>
        </p:txBody>
      </p:sp>
      <p:pic>
        <p:nvPicPr>
          <p:cNvPr id="7170" name="Picture 2" descr="à¸à¸¥à¸à¸²à¸£à¸à¹à¸à¸«à¸²à¸£à¸¹à¸à¸ à¸²à¸à¸ªà¸³à¸«à¸£à¸±à¸ Robots meta directives"/>
          <p:cNvPicPr>
            <a:picLocks noChangeAspect="1" noChangeArrowheads="1"/>
          </p:cNvPicPr>
          <p:nvPr/>
        </p:nvPicPr>
        <p:blipFill rotWithShape="1">
          <a:blip r:embed="rId2">
            <a:extLst>
              <a:ext uri="{28A0092B-C50C-407E-A947-70E740481C1C}">
                <a14:useLocalDpi xmlns:a14="http://schemas.microsoft.com/office/drawing/2010/main" val="0"/>
              </a:ext>
            </a:extLst>
          </a:blip>
          <a:srcRect l="-18" t="14250" r="479" b="11528"/>
          <a:stretch/>
        </p:blipFill>
        <p:spPr bwMode="auto">
          <a:xfrm>
            <a:off x="628650" y="3205424"/>
            <a:ext cx="7540659" cy="3373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23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bot</a:t>
            </a:r>
          </a:p>
        </p:txBody>
      </p:sp>
      <p:sp>
        <p:nvSpPr>
          <p:cNvPr id="3" name="Content Placeholder 2"/>
          <p:cNvSpPr>
            <a:spLocks noGrp="1"/>
          </p:cNvSpPr>
          <p:nvPr>
            <p:ph idx="1"/>
          </p:nvPr>
        </p:nvSpPr>
        <p:spPr/>
        <p:txBody>
          <a:bodyPr/>
          <a:lstStyle/>
          <a:p>
            <a:pPr marL="0" indent="0">
              <a:buNone/>
            </a:pPr>
            <a:r>
              <a:rPr lang="en-US" dirty="0"/>
              <a:t>	Google crawls and caches web pages at different frequencies. More established, well-known sites that post frequently</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735" y="3962767"/>
            <a:ext cx="6446837"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9103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Robots meta tag</a:t>
            </a:r>
          </a:p>
        </p:txBody>
      </p:sp>
      <p:sp>
        <p:nvSpPr>
          <p:cNvPr id="3" name="Content Placeholder 2"/>
          <p:cNvSpPr>
            <a:spLocks noGrp="1"/>
          </p:cNvSpPr>
          <p:nvPr>
            <p:ph idx="1"/>
          </p:nvPr>
        </p:nvSpPr>
        <p:spPr/>
        <p:txBody>
          <a:bodyPr>
            <a:normAutofit fontScale="92500"/>
          </a:bodyPr>
          <a:lstStyle/>
          <a:p>
            <a:pPr marL="0" indent="0">
              <a:buNone/>
            </a:pPr>
            <a:r>
              <a:rPr lang="en-US" dirty="0"/>
              <a:t>An example of a meta robots </a:t>
            </a:r>
            <a:r>
              <a:rPr lang="en-US" b="1" dirty="0" err="1"/>
              <a:t>noindex</a:t>
            </a:r>
            <a:r>
              <a:rPr lang="en-US" b="1" dirty="0"/>
              <a:t>, </a:t>
            </a:r>
            <a:r>
              <a:rPr lang="en-US" b="1" dirty="0" err="1"/>
              <a:t>nofollow</a:t>
            </a:r>
            <a:r>
              <a:rPr lang="en-US" b="1" dirty="0"/>
              <a:t> </a:t>
            </a:r>
            <a:r>
              <a:rPr lang="en-US" dirty="0"/>
              <a:t>tag:</a:t>
            </a:r>
          </a:p>
          <a:p>
            <a:pPr marL="0" indent="0">
              <a:buNone/>
            </a:pPr>
            <a:endParaRPr lang="en-US" dirty="0"/>
          </a:p>
          <a:p>
            <a:pPr marL="0" indent="0">
              <a:buNone/>
            </a:pPr>
            <a:r>
              <a:rPr lang="en-US" dirty="0"/>
              <a:t>&lt;!DOCTYPE html&gt;</a:t>
            </a:r>
          </a:p>
          <a:p>
            <a:pPr marL="0" indent="0">
              <a:buNone/>
            </a:pPr>
            <a:r>
              <a:rPr lang="en-US" dirty="0"/>
              <a:t>&lt;html&gt;</a:t>
            </a:r>
          </a:p>
          <a:p>
            <a:pPr marL="0" indent="0">
              <a:buNone/>
            </a:pPr>
            <a:r>
              <a:rPr lang="en-US" dirty="0"/>
              <a:t>&lt;head&gt;</a:t>
            </a:r>
          </a:p>
          <a:p>
            <a:pPr marL="0" indent="0">
              <a:buNone/>
            </a:pPr>
            <a:r>
              <a:rPr lang="en-US" dirty="0"/>
              <a:t>&lt;meta name="robots" content="</a:t>
            </a:r>
            <a:r>
              <a:rPr lang="en-US" dirty="0" err="1"/>
              <a:t>noindex</a:t>
            </a:r>
            <a:r>
              <a:rPr lang="en-US" dirty="0"/>
              <a:t>, </a:t>
            </a:r>
            <a:r>
              <a:rPr lang="en-US" dirty="0" err="1"/>
              <a:t>nofollow</a:t>
            </a:r>
            <a:r>
              <a:rPr lang="en-US" dirty="0"/>
              <a:t>" /&gt;</a:t>
            </a:r>
          </a:p>
          <a:p>
            <a:pPr marL="0" indent="0">
              <a:buNone/>
            </a:pPr>
            <a:r>
              <a:rPr lang="en-US" dirty="0"/>
              <a:t>&lt;/head&gt;</a:t>
            </a:r>
          </a:p>
          <a:p>
            <a:pPr marL="0" indent="0">
              <a:buNone/>
            </a:pPr>
            <a:r>
              <a:rPr lang="en-US" dirty="0"/>
              <a:t>&lt;body&gt;...&lt;/body&gt;</a:t>
            </a:r>
          </a:p>
          <a:p>
            <a:pPr marL="0" indent="0">
              <a:buNone/>
            </a:pPr>
            <a:r>
              <a:rPr lang="en-US" dirty="0"/>
              <a:t>&lt;/html&gt;</a:t>
            </a:r>
          </a:p>
        </p:txBody>
      </p:sp>
    </p:spTree>
    <p:extLst>
      <p:ext uri="{BB962C8B-B14F-4D97-AF65-F5344CB8AC3E}">
        <p14:creationId xmlns:p14="http://schemas.microsoft.com/office/powerpoint/2010/main" val="3842331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dirty="0"/>
              <a:t>Robots.txt</a:t>
            </a:r>
          </a:p>
        </p:txBody>
      </p:sp>
      <p:sp>
        <p:nvSpPr>
          <p:cNvPr id="3" name="Content Placeholder 2"/>
          <p:cNvSpPr>
            <a:spLocks noGrp="1"/>
          </p:cNvSpPr>
          <p:nvPr>
            <p:ph idx="1"/>
          </p:nvPr>
        </p:nvSpPr>
        <p:spPr/>
        <p:txBody>
          <a:bodyPr/>
          <a:lstStyle/>
          <a:p>
            <a:pPr marL="0" indent="0">
              <a:buNone/>
            </a:pPr>
            <a:r>
              <a:rPr lang="en-US" dirty="0"/>
              <a:t>	Robots.txt files are located in the root directory of websites </a:t>
            </a:r>
          </a:p>
          <a:p>
            <a:pPr marL="0" indent="0">
              <a:buNone/>
            </a:pPr>
            <a:r>
              <a:rPr lang="en-US" dirty="0"/>
              <a:t>	ex. </a:t>
            </a:r>
            <a:r>
              <a:rPr lang="en-US" b="1" dirty="0">
                <a:solidFill>
                  <a:srgbClr val="FF0000"/>
                </a:solidFill>
              </a:rPr>
              <a:t>yourdomain.com/robots.txt</a:t>
            </a:r>
          </a:p>
          <a:p>
            <a:pPr marL="0" indent="0">
              <a:buNone/>
            </a:pPr>
            <a:r>
              <a:rPr lang="en-US" dirty="0"/>
              <a:t>and suggest which parts of your site search engines should and shouldn't crawl, as well as the speed at which they crawl site</a:t>
            </a:r>
          </a:p>
        </p:txBody>
      </p:sp>
      <p:pic>
        <p:nvPicPr>
          <p:cNvPr id="13314" name="Picture 2" descr="C:\Users\BRU\Desktop\Robots.tx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3" y="4655732"/>
            <a:ext cx="5267325" cy="178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34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BRU\Desktop\Robots.tx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161" y="110001"/>
            <a:ext cx="6756663" cy="67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2954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2021</TotalTime>
  <Words>859</Words>
  <Application>Microsoft Office PowerPoint</Application>
  <PresentationFormat>On-screen Show (4:3)</PresentationFormat>
  <Paragraphs>77</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Bahnschrift SemiBold</vt:lpstr>
      <vt:lpstr>Calibri</vt:lpstr>
      <vt:lpstr>Calibri Light</vt:lpstr>
      <vt:lpstr>Office Theme</vt:lpstr>
      <vt:lpstr>Search Engines &amp; Online Auction</vt:lpstr>
      <vt:lpstr>Search Engines</vt:lpstr>
      <vt:lpstr>Crawling</vt:lpstr>
      <vt:lpstr>Crawling</vt:lpstr>
      <vt:lpstr>Robot</vt:lpstr>
      <vt:lpstr>Google bot</vt:lpstr>
      <vt:lpstr>Robots meta tag</vt:lpstr>
      <vt:lpstr>Robots.txt</vt:lpstr>
      <vt:lpstr>PowerPoint Presentation</vt:lpstr>
      <vt:lpstr>Crawl Errors</vt:lpstr>
      <vt:lpstr>Crawl Errors</vt:lpstr>
      <vt:lpstr>Indexing</vt:lpstr>
      <vt:lpstr>Ranking</vt:lpstr>
      <vt:lpstr>PowerPoint Presentation</vt:lpstr>
      <vt:lpstr>PowerPoint Presentation</vt:lpstr>
      <vt:lpstr>PowerPoint Presentation</vt:lpstr>
      <vt:lpstr>Removed pages from index</vt:lpstr>
      <vt:lpstr>Removed pages from index</vt:lpstr>
      <vt:lpstr>Online Auction</vt:lpstr>
      <vt:lpstr>PowerPoint Presentation</vt:lpstr>
      <vt:lpstr>Types</vt:lpstr>
      <vt:lpstr>Models</vt:lpstr>
      <vt:lpstr>Best Auction Sites 2021</vt:lpstr>
      <vt:lpstr>PowerPoint Presentation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CentOS 7</dc:title>
  <dc:creator>BRU</dc:creator>
  <cp:lastModifiedBy>BRU</cp:lastModifiedBy>
  <cp:revision>135</cp:revision>
  <cp:lastPrinted>2020-03-11T09:40:36Z</cp:lastPrinted>
  <dcterms:created xsi:type="dcterms:W3CDTF">2019-06-17T03:06:11Z</dcterms:created>
  <dcterms:modified xsi:type="dcterms:W3CDTF">2022-01-20T02:44:21Z</dcterms:modified>
</cp:coreProperties>
</file>